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7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5AC4-94E9-425C-A0BA-165F4991206D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F14E-0C78-4C5E-AD16-FF17B570E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7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5AC4-94E9-425C-A0BA-165F4991206D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F14E-0C78-4C5E-AD16-FF17B570E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2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5AC4-94E9-425C-A0BA-165F4991206D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F14E-0C78-4C5E-AD16-FF17B570E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2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5AC4-94E9-425C-A0BA-165F4991206D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F14E-0C78-4C5E-AD16-FF17B570E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0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5AC4-94E9-425C-A0BA-165F4991206D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F14E-0C78-4C5E-AD16-FF17B570E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5AC4-94E9-425C-A0BA-165F4991206D}" type="datetimeFigureOut">
              <a:rPr lang="en-US" smtClean="0"/>
              <a:t>4/8/22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F14E-0C78-4C5E-AD16-FF17B570E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0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5AC4-94E9-425C-A0BA-165F4991206D}" type="datetimeFigureOut">
              <a:rPr lang="en-US" smtClean="0"/>
              <a:t>4/8/22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F14E-0C78-4C5E-AD16-FF17B570E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0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5AC4-94E9-425C-A0BA-165F4991206D}" type="datetimeFigureOut">
              <a:rPr lang="en-US" smtClean="0"/>
              <a:t>4/8/22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F14E-0C78-4C5E-AD16-FF17B570E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1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5AC4-94E9-425C-A0BA-165F4991206D}" type="datetimeFigureOut">
              <a:rPr lang="en-US" smtClean="0"/>
              <a:t>4/8/22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F14E-0C78-4C5E-AD16-FF17B570E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9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5AC4-94E9-425C-A0BA-165F4991206D}" type="datetimeFigureOut">
              <a:rPr lang="en-US" smtClean="0"/>
              <a:t>4/8/22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F14E-0C78-4C5E-AD16-FF17B570E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1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5AC4-94E9-425C-A0BA-165F4991206D}" type="datetimeFigureOut">
              <a:rPr lang="en-US" smtClean="0"/>
              <a:t>4/8/22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F14E-0C78-4C5E-AD16-FF17B570E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6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45AC4-94E9-425C-A0BA-165F4991206D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7F14E-0C78-4C5E-AD16-FF17B570E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44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38595"/>
            <a:ext cx="9144000" cy="2271367"/>
          </a:xfrm>
        </p:spPr>
        <p:txBody>
          <a:bodyPr/>
          <a:lstStyle/>
          <a:p>
            <a:r>
              <a:rPr lang="en-US" dirty="0"/>
              <a:t>Space Weathering of Carbonaceous Asteroids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Beau Prince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Mark Loeffler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sz="1200" baseline="30000" dirty="0"/>
              <a:t>1</a:t>
            </a:r>
            <a:r>
              <a:rPr lang="en-US" sz="1200" dirty="0"/>
              <a:t>Department of Applied Physics and Materials Science, Northern Arizona University</a:t>
            </a:r>
          </a:p>
          <a:p>
            <a:r>
              <a:rPr lang="en-US" sz="1200" baseline="30000" dirty="0"/>
              <a:t>2</a:t>
            </a:r>
            <a:r>
              <a:rPr lang="en-US" sz="1200" dirty="0"/>
              <a:t>Department of Astronomy and Planetary Science, Northern Arizona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1" y="5823890"/>
            <a:ext cx="1033549" cy="733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A0A89F-EB1E-8148-874E-12DD34A68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876555"/>
            <a:ext cx="549678" cy="73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59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FCE4CF-77F6-E049-AAB5-1B48BD110296}"/>
              </a:ext>
            </a:extLst>
          </p:cNvPr>
          <p:cNvSpPr txBox="1"/>
          <p:nvPr/>
        </p:nvSpPr>
        <p:spPr>
          <a:xfrm>
            <a:off x="4231707" y="2875002"/>
            <a:ext cx="37285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2051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on Space Weathering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08367" cy="4351338"/>
          </a:xfrm>
        </p:spPr>
        <p:txBody>
          <a:bodyPr/>
          <a:lstStyle/>
          <a:p>
            <a:r>
              <a:rPr lang="en-US" dirty="0"/>
              <a:t>Airless surfaces are subject to bombardment by micrometeorites and solar wind</a:t>
            </a:r>
          </a:p>
          <a:p>
            <a:r>
              <a:rPr lang="en-US" dirty="0"/>
              <a:t>Chemical and topographical changes alter reflectance spectrum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33" y="1852786"/>
            <a:ext cx="6676147" cy="2723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8432" y="4729941"/>
            <a:ext cx="2369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Loeffler</a:t>
            </a:r>
            <a:r>
              <a:rPr lang="en-US" sz="1400" dirty="0"/>
              <a:t> et al.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8432" y="5191503"/>
            <a:ext cx="521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S-type asteroids, formation of </a:t>
            </a:r>
            <a:r>
              <a:rPr lang="en-US" dirty="0" err="1"/>
              <a:t>nanophase</a:t>
            </a:r>
            <a:r>
              <a:rPr lang="en-US" dirty="0"/>
              <a:t> iron via space weathering processes causes darker, more positively sloped reflectance spectrum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876555"/>
            <a:ext cx="549678" cy="73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1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Reflectance of Carbonaceous Asteroids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7436"/>
            <a:ext cx="4121412" cy="2713124"/>
          </a:xfrm>
        </p:spPr>
      </p:pic>
      <p:sp>
        <p:nvSpPr>
          <p:cNvPr id="11" name="TextBox 10"/>
          <p:cNvSpPr txBox="1"/>
          <p:nvPr/>
        </p:nvSpPr>
        <p:spPr>
          <a:xfrm>
            <a:off x="811732" y="4557308"/>
            <a:ext cx="2928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Hamilton et al. 2019, Clark et al. 2011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23" y="1767436"/>
            <a:ext cx="3571958" cy="27281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03605" y="5087389"/>
            <a:ext cx="7906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Bennu</a:t>
            </a:r>
            <a:endParaRPr lang="en-US" dirty="0"/>
          </a:p>
          <a:p>
            <a:pPr algn="ctr"/>
            <a:r>
              <a:rPr lang="en-US" sz="1600" dirty="0"/>
              <a:t>(Blue)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63723" y="4572346"/>
            <a:ext cx="15794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Kitazato</a:t>
            </a:r>
            <a:r>
              <a:rPr lang="en-US" sz="1400" dirty="0"/>
              <a:t> et al. 2019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68283" y="5043364"/>
            <a:ext cx="76283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Ryugu</a:t>
            </a:r>
            <a:endParaRPr lang="en-US" dirty="0"/>
          </a:p>
          <a:p>
            <a:pPr algn="ctr"/>
            <a:r>
              <a:rPr lang="en-US" sz="1600" dirty="0"/>
              <a:t>(Red)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876556"/>
            <a:ext cx="549678" cy="73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61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/>
              <a:t>Space Weathering of Carbonaceous Asteroids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0944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What Makes an Asteroid Blue?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8269" y="2585258"/>
            <a:ext cx="3923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First, we investigated the origins of a blue spectrum without space weathering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35" y="2186152"/>
            <a:ext cx="5734571" cy="3981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4630189"/>
            <a:ext cx="33178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Silicate + dark material ≈ Asteroid</a:t>
            </a:r>
          </a:p>
          <a:p>
            <a:pPr algn="ctr"/>
            <a:r>
              <a:rPr lang="en-US" sz="1200" dirty="0"/>
              <a:t>(sort of)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7135" y="6168044"/>
            <a:ext cx="1493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Cloutis</a:t>
            </a:r>
            <a:r>
              <a:rPr lang="en-US" sz="1400" dirty="0"/>
              <a:t> et al. 2011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876555"/>
            <a:ext cx="549678" cy="73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1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Experiments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04" y="1690688"/>
            <a:ext cx="4337858" cy="4426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177935"/>
            <a:ext cx="4897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made binary (two-component) mixtures of </a:t>
            </a:r>
            <a:r>
              <a:rPr lang="en-US" dirty="0" err="1"/>
              <a:t>forsterite</a:t>
            </a:r>
            <a:r>
              <a:rPr lang="en-US" dirty="0"/>
              <a:t> (Mg</a:t>
            </a:r>
            <a:r>
              <a:rPr lang="en-US" baseline="-25000" dirty="0"/>
              <a:t>2</a:t>
            </a:r>
            <a:r>
              <a:rPr lang="en-US" dirty="0"/>
              <a:t>SiO</a:t>
            </a:r>
            <a:r>
              <a:rPr lang="en-US" baseline="-25000" dirty="0"/>
              <a:t>4</a:t>
            </a:r>
            <a:r>
              <a:rPr lang="en-US" dirty="0"/>
              <a:t>) and graphite, magnetite (Fe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4</a:t>
            </a:r>
            <a:r>
              <a:rPr lang="en-US" dirty="0"/>
              <a:t>), and </a:t>
            </a:r>
            <a:r>
              <a:rPr lang="en-US" dirty="0" err="1"/>
              <a:t>troilite</a:t>
            </a:r>
            <a:r>
              <a:rPr lang="en-US" dirty="0"/>
              <a:t> (</a:t>
            </a:r>
            <a:r>
              <a:rPr lang="en-US" dirty="0" err="1"/>
              <a:t>FeS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individual opaque is red by itself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876555"/>
            <a:ext cx="549678" cy="7338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4F7F52-E1EA-AB43-953A-53C6CD026094}"/>
              </a:ext>
            </a:extLst>
          </p:cNvPr>
          <p:cNvSpPr txBox="1"/>
          <p:nvPr/>
        </p:nvSpPr>
        <p:spPr>
          <a:xfrm>
            <a:off x="6533804" y="6154321"/>
            <a:ext cx="1808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Loeffler &amp; Prince 2022</a:t>
            </a:r>
          </a:p>
        </p:txBody>
      </p:sp>
    </p:spTree>
    <p:extLst>
      <p:ext uri="{BB962C8B-B14F-4D97-AF65-F5344CB8AC3E}">
        <p14:creationId xmlns:p14="http://schemas.microsoft.com/office/powerpoint/2010/main" val="73792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Experiments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876555"/>
            <a:ext cx="549678" cy="73382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20542"/>
            <a:ext cx="3528519" cy="4185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31" y="1690688"/>
            <a:ext cx="2867242" cy="41858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03269" y="2161309"/>
            <a:ext cx="100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Graphite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7890" y="3464036"/>
            <a:ext cx="11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Magnetite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7890" y="4766764"/>
            <a:ext cx="82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Troilite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554550" y="2530641"/>
            <a:ext cx="2036619" cy="21149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Graphite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Magnetite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Troilite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9695139" y="3967914"/>
            <a:ext cx="308564" cy="237866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695309" y="3400366"/>
            <a:ext cx="308564" cy="332509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691648" y="2845471"/>
            <a:ext cx="308564" cy="332509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FC52F6-57C1-A54C-B05D-59FFBA2392E8}"/>
              </a:ext>
            </a:extLst>
          </p:cNvPr>
          <p:cNvSpPr txBox="1"/>
          <p:nvPr/>
        </p:nvSpPr>
        <p:spPr>
          <a:xfrm>
            <a:off x="838200" y="5906409"/>
            <a:ext cx="1808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Loeffler &amp; Prince 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ADC0D2-AEDB-7544-94BC-E42B3B385C45}"/>
              </a:ext>
            </a:extLst>
          </p:cNvPr>
          <p:cNvSpPr txBox="1"/>
          <p:nvPr/>
        </p:nvSpPr>
        <p:spPr>
          <a:xfrm>
            <a:off x="6026031" y="5904911"/>
            <a:ext cx="1808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Loeffler &amp; Prince 2022</a:t>
            </a:r>
          </a:p>
        </p:txBody>
      </p:sp>
    </p:spTree>
    <p:extLst>
      <p:ext uri="{BB962C8B-B14F-4D97-AF65-F5344CB8AC3E}">
        <p14:creationId xmlns:p14="http://schemas.microsoft.com/office/powerpoint/2010/main" val="611691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 Scattering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B2BAD931-91DA-6A47-B203-615428FB1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1807"/>
            <a:ext cx="4612108" cy="162719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84ABFA-CFCD-E340-8AFF-870DA354436B}"/>
              </a:ext>
            </a:extLst>
          </p:cNvPr>
          <p:cNvSpPr txBox="1"/>
          <p:nvPr/>
        </p:nvSpPr>
        <p:spPr>
          <a:xfrm>
            <a:off x="838200" y="3429000"/>
            <a:ext cx="1191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Brown 2014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E8D193-0E3D-2147-AC81-29E522B9D655}"/>
                  </a:ext>
                </a:extLst>
              </p:cNvPr>
              <p:cNvSpPr txBox="1"/>
              <p:nvPr/>
            </p:nvSpPr>
            <p:spPr>
              <a:xfrm>
                <a:off x="754117" y="3733100"/>
                <a:ext cx="94173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E8D193-0E3D-2147-AC81-29E522B9D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17" y="3733100"/>
                <a:ext cx="941732" cy="610936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F6C9D7-26AA-E34D-9AA2-B11846C570A7}"/>
                  </a:ext>
                </a:extLst>
              </p:cNvPr>
              <p:cNvSpPr txBox="1"/>
              <p:nvPr/>
            </p:nvSpPr>
            <p:spPr>
              <a:xfrm>
                <a:off x="838200" y="4344036"/>
                <a:ext cx="37267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𝑐𝑜𝑚𝑝𝑙𝑒𝑥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𝑖𝑛𝑑𝑒𝑥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𝑟𝑒𝑓𝑟𝑎𝑐𝑡𝑖𝑜𝑛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F6C9D7-26AA-E34D-9AA2-B11846C57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44036"/>
                <a:ext cx="3726789" cy="276999"/>
              </a:xfrm>
              <a:prstGeom prst="rect">
                <a:avLst/>
              </a:prstGeom>
              <a:blipFill>
                <a:blip r:embed="rId4"/>
                <a:stretch>
                  <a:fillRect l="-680" t="-9091" r="-1701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C9D43B-85A3-5246-9E49-B8AF4E09A193}"/>
                  </a:ext>
                </a:extLst>
              </p:cNvPr>
              <p:cNvSpPr txBox="1"/>
              <p:nvPr/>
            </p:nvSpPr>
            <p:spPr>
              <a:xfrm>
                <a:off x="838200" y="4682590"/>
                <a:ext cx="45925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𝑟𝑎𝑑𝑖𝑢𝑠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𝑖𝑑𝑒𝑎𝑙𝑖𝑧𝑒𝑑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𝑠𝑝h𝑒𝑟𝑖𝑐𝑎𝑙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𝑝𝑎𝑟𝑡𝑖𝑐𝑙𝑒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C9D43B-85A3-5246-9E49-B8AF4E09A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82590"/>
                <a:ext cx="4592539" cy="276999"/>
              </a:xfrm>
              <a:prstGeom prst="rect">
                <a:avLst/>
              </a:prstGeom>
              <a:blipFill>
                <a:blip r:embed="rId5"/>
                <a:stretch>
                  <a:fillRect l="-552" t="-4348" r="-138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3CF0A2-C44F-C14E-8756-34EB9ECF00E9}"/>
                  </a:ext>
                </a:extLst>
              </p:cNvPr>
              <p:cNvSpPr txBox="1"/>
              <p:nvPr/>
            </p:nvSpPr>
            <p:spPr>
              <a:xfrm>
                <a:off x="838200" y="5021144"/>
                <a:ext cx="7695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3CF0A2-C44F-C14E-8756-34EB9ECF0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21144"/>
                <a:ext cx="769506" cy="276999"/>
              </a:xfrm>
              <a:prstGeom prst="rect">
                <a:avLst/>
              </a:prstGeom>
              <a:blipFill>
                <a:blip r:embed="rId6"/>
                <a:stretch>
                  <a:fillRect l="-8197" r="-655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DF6A8E-FDE0-9A44-B0B9-74584BFC21BB}"/>
                  </a:ext>
                </a:extLst>
              </p:cNvPr>
              <p:cNvSpPr txBox="1"/>
              <p:nvPr/>
            </p:nvSpPr>
            <p:spPr>
              <a:xfrm>
                <a:off x="6096000" y="1801807"/>
                <a:ext cx="5160579" cy="2146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Rayleigh Scattering Efficiency scales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Rayleigh approximation holds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~ 1.21</m:t>
                    </m:r>
                  </m:oMath>
                </a14:m>
                <a:r>
                  <a:rPr lang="en-US" dirty="0"/>
                  <a:t>, where </a:t>
                </a:r>
                <a:r>
                  <a:rPr lang="en-US" i="1" dirty="0"/>
                  <a:t>n </a:t>
                </a:r>
                <a:r>
                  <a:rPr lang="en-US" dirty="0"/>
                  <a:t>is the real index of refraction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  Rayleigh approximation holds for only     </a:t>
                </a:r>
              </a:p>
              <a:p>
                <a:r>
                  <a:rPr lang="en-US" dirty="0"/>
                  <a:t>	sufficiently small scatterers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DF6A8E-FDE0-9A44-B0B9-74584BFC2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01807"/>
                <a:ext cx="5160579" cy="2146934"/>
              </a:xfrm>
              <a:prstGeom prst="rect">
                <a:avLst/>
              </a:prstGeom>
              <a:blipFill>
                <a:blip r:embed="rId7"/>
                <a:stretch>
                  <a:fillRect l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0967AEE1-7814-114A-A7F1-D5AA1F1D62DE}"/>
              </a:ext>
            </a:extLst>
          </p:cNvPr>
          <p:cNvSpPr/>
          <p:nvPr/>
        </p:nvSpPr>
        <p:spPr>
          <a:xfrm>
            <a:off x="6096000" y="2995448"/>
            <a:ext cx="4218847" cy="737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D285CA-6278-7742-A4A4-F554DEF044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876555"/>
            <a:ext cx="549678" cy="73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2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C5F9B-024A-BC45-81A6-505A7BF5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 Against Rayleigh Scattering</a:t>
            </a:r>
          </a:p>
        </p:txBody>
      </p:sp>
      <p:pic>
        <p:nvPicPr>
          <p:cNvPr id="13" name="Content Placeholder 12" descr="Chart, diagram&#10;&#10;Description automatically generated">
            <a:extLst>
              <a:ext uri="{FF2B5EF4-FFF2-40B4-BE49-F238E27FC236}">
                <a16:creationId xmlns:a16="http://schemas.microsoft.com/office/drawing/2014/main" id="{8522A281-30A0-4044-AAEC-7418AE7E0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69" y="1353066"/>
            <a:ext cx="3765457" cy="5257309"/>
          </a:xfr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3AD52D-833C-174C-8CCD-26B97D7E727D}"/>
              </a:ext>
            </a:extLst>
          </p:cNvPr>
          <p:cNvCxnSpPr>
            <a:cxnSpLocks/>
          </p:cNvCxnSpPr>
          <p:nvPr/>
        </p:nvCxnSpPr>
        <p:spPr>
          <a:xfrm>
            <a:off x="6495393" y="1881553"/>
            <a:ext cx="0" cy="3586765"/>
          </a:xfrm>
          <a:prstGeom prst="straightConnector1">
            <a:avLst/>
          </a:prstGeom>
          <a:ln w="1238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8210C7D-5007-3847-8B66-212628A6163B}"/>
              </a:ext>
            </a:extLst>
          </p:cNvPr>
          <p:cNvSpPr txBox="1"/>
          <p:nvPr/>
        </p:nvSpPr>
        <p:spPr>
          <a:xfrm>
            <a:off x="6958701" y="1881553"/>
            <a:ext cx="180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Smaller grain size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208F13-CDB3-1B41-AD43-9A3EF8471C10}"/>
              </a:ext>
            </a:extLst>
          </p:cNvPr>
          <p:cNvSpPr txBox="1"/>
          <p:nvPr/>
        </p:nvSpPr>
        <p:spPr>
          <a:xfrm>
            <a:off x="7057025" y="4860834"/>
            <a:ext cx="161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gain size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8436BDB-D048-4549-AC91-F4C20CB98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876555"/>
            <a:ext cx="549678" cy="7338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B63ED19-2D3D-3B43-B061-5562CFDF440F}"/>
              </a:ext>
            </a:extLst>
          </p:cNvPr>
          <p:cNvSpPr txBox="1"/>
          <p:nvPr/>
        </p:nvSpPr>
        <p:spPr>
          <a:xfrm>
            <a:off x="5791326" y="6302598"/>
            <a:ext cx="1808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Loeffler &amp; Prince 2022</a:t>
            </a:r>
          </a:p>
        </p:txBody>
      </p:sp>
    </p:spTree>
    <p:extLst>
      <p:ext uri="{BB962C8B-B14F-4D97-AF65-F5344CB8AC3E}">
        <p14:creationId xmlns:p14="http://schemas.microsoft.com/office/powerpoint/2010/main" val="1293453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0E726-F180-F64C-9F59-5CD010BED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Work–</a:t>
            </a:r>
            <a:r>
              <a:rPr lang="en-US" dirty="0" err="1"/>
              <a:t>Kerogenic</a:t>
            </a:r>
            <a:r>
              <a:rPr lang="en-US" dirty="0"/>
              <a:t> Material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C419B20-C31B-0848-94AC-3D16C4F66B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876555"/>
            <a:ext cx="549678" cy="733820"/>
          </a:xfrm>
          <a:prstGeom prst="rect">
            <a:avLst/>
          </a:prstGeom>
        </p:spPr>
      </p:pic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AD0FE5E2-B30D-1049-84E6-D0E3344617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/>
          <a:stretch/>
        </p:blipFill>
        <p:spPr>
          <a:xfrm>
            <a:off x="396766" y="1690689"/>
            <a:ext cx="5056542" cy="4258214"/>
          </a:xfrm>
          <a:prstGeom prst="rect">
            <a:avLst/>
          </a:prstGeom>
        </p:spPr>
      </p:pic>
      <p:pic>
        <p:nvPicPr>
          <p:cNvPr id="20" name="Picture 19" descr="Chart, line chart&#10;&#10;Description automatically generated">
            <a:extLst>
              <a:ext uri="{FF2B5EF4-FFF2-40B4-BE49-F238E27FC236}">
                <a16:creationId xmlns:a16="http://schemas.microsoft.com/office/drawing/2014/main" id="{508E4500-0AB4-8743-B356-CCD0B3487E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"/>
          <a:stretch/>
        </p:blipFill>
        <p:spPr>
          <a:xfrm>
            <a:off x="6096000" y="1690688"/>
            <a:ext cx="5034652" cy="425821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0C330B0-6A76-024F-8E44-808550692B55}"/>
              </a:ext>
            </a:extLst>
          </p:cNvPr>
          <p:cNvSpPr txBox="1"/>
          <p:nvPr/>
        </p:nvSpPr>
        <p:spPr>
          <a:xfrm>
            <a:off x="1812007" y="1690688"/>
            <a:ext cx="222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SiO</a:t>
            </a:r>
            <a:r>
              <a:rPr lang="en-US" baseline="-25000" dirty="0">
                <a:solidFill>
                  <a:schemeClr val="bg1"/>
                </a:solidFill>
              </a:rPr>
              <a:t>2 </a:t>
            </a:r>
            <a:r>
              <a:rPr lang="en-US" dirty="0">
                <a:solidFill>
                  <a:schemeClr val="bg1"/>
                </a:solidFill>
              </a:rPr>
              <a:t>+ Coal + Graphite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FFEF23-39D2-2742-A70F-F1D1609DBD60}"/>
              </a:ext>
            </a:extLst>
          </p:cNvPr>
          <p:cNvSpPr txBox="1"/>
          <p:nvPr/>
        </p:nvSpPr>
        <p:spPr>
          <a:xfrm>
            <a:off x="7419708" y="1690688"/>
            <a:ext cx="2380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SiO</a:t>
            </a:r>
            <a:r>
              <a:rPr lang="en-US" baseline="-25000" dirty="0">
                <a:solidFill>
                  <a:schemeClr val="bg1"/>
                </a:solidFill>
              </a:rPr>
              <a:t>2 </a:t>
            </a:r>
            <a:r>
              <a:rPr lang="en-US" dirty="0">
                <a:solidFill>
                  <a:schemeClr val="bg1"/>
                </a:solidFill>
              </a:rPr>
              <a:t>+ Coal + Magnetite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06237C-67EF-B843-B07C-CDD65FECCBEA}"/>
              </a:ext>
            </a:extLst>
          </p:cNvPr>
          <p:cNvSpPr txBox="1"/>
          <p:nvPr/>
        </p:nvSpPr>
        <p:spPr>
          <a:xfrm>
            <a:off x="4713108" y="1875354"/>
            <a:ext cx="597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Wt</a:t>
            </a:r>
            <a:r>
              <a:rPr lang="en-US" sz="14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91B4F4-7F7F-AF47-8253-3094FDAE2E93}"/>
              </a:ext>
            </a:extLst>
          </p:cNvPr>
          <p:cNvSpPr txBox="1"/>
          <p:nvPr/>
        </p:nvSpPr>
        <p:spPr>
          <a:xfrm>
            <a:off x="3550432" y="2554014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SiO</a:t>
            </a:r>
            <a:r>
              <a:rPr lang="en-US" sz="1400" baseline="-25000" dirty="0">
                <a:solidFill>
                  <a:schemeClr val="bg1"/>
                </a:solidFill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6F45BC-D894-8843-9698-39384FEA3466}"/>
              </a:ext>
            </a:extLst>
          </p:cNvPr>
          <p:cNvSpPr txBox="1"/>
          <p:nvPr/>
        </p:nvSpPr>
        <p:spPr>
          <a:xfrm>
            <a:off x="9556158" y="2554013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SiO</a:t>
            </a:r>
            <a:r>
              <a:rPr lang="en-US" sz="1400" baseline="-25000" dirty="0">
                <a:solidFill>
                  <a:schemeClr val="bg1"/>
                </a:solidFill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244F8A-5BF2-F54D-A1E8-37241CA9AC44}"/>
              </a:ext>
            </a:extLst>
          </p:cNvPr>
          <p:cNvSpPr txBox="1"/>
          <p:nvPr/>
        </p:nvSpPr>
        <p:spPr>
          <a:xfrm>
            <a:off x="10445580" y="1875353"/>
            <a:ext cx="597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Wt</a:t>
            </a:r>
            <a:r>
              <a:rPr lang="en-US" sz="14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012561-310D-DC48-B7FB-FCDE4D1DA4F0}"/>
              </a:ext>
            </a:extLst>
          </p:cNvPr>
          <p:cNvSpPr txBox="1"/>
          <p:nvPr/>
        </p:nvSpPr>
        <p:spPr>
          <a:xfrm>
            <a:off x="10445580" y="4004178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0.5%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F9E251-A32E-DF42-A67C-C31A57367320}"/>
              </a:ext>
            </a:extLst>
          </p:cNvPr>
          <p:cNvSpPr txBox="1"/>
          <p:nvPr/>
        </p:nvSpPr>
        <p:spPr>
          <a:xfrm>
            <a:off x="10445580" y="4367094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1.0%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6798F3-D8DB-714B-9AC9-542735970867}"/>
              </a:ext>
            </a:extLst>
          </p:cNvPr>
          <p:cNvSpPr txBox="1"/>
          <p:nvPr/>
        </p:nvSpPr>
        <p:spPr>
          <a:xfrm>
            <a:off x="10445580" y="4641193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1.5%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DB1CD5-3A96-D648-99A3-E557A5579DF6}"/>
              </a:ext>
            </a:extLst>
          </p:cNvPr>
          <p:cNvSpPr txBox="1"/>
          <p:nvPr/>
        </p:nvSpPr>
        <p:spPr>
          <a:xfrm>
            <a:off x="10445580" y="4827383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2.5%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0AD046-310F-0244-8588-1A5BA6C0697D}"/>
              </a:ext>
            </a:extLst>
          </p:cNvPr>
          <p:cNvSpPr txBox="1"/>
          <p:nvPr/>
        </p:nvSpPr>
        <p:spPr>
          <a:xfrm>
            <a:off x="4403834" y="15134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7C847E-D69B-654D-98BB-D01BFE94EE04}"/>
              </a:ext>
            </a:extLst>
          </p:cNvPr>
          <p:cNvSpPr txBox="1"/>
          <p:nvPr/>
        </p:nvSpPr>
        <p:spPr>
          <a:xfrm>
            <a:off x="10445580" y="4999353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3.5%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EA8714-0A36-7440-B309-AA0B60F5AD1D}"/>
              </a:ext>
            </a:extLst>
          </p:cNvPr>
          <p:cNvSpPr txBox="1"/>
          <p:nvPr/>
        </p:nvSpPr>
        <p:spPr>
          <a:xfrm>
            <a:off x="4713108" y="3876403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0.5%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0AC2A2-57DF-2E46-9387-AC4A68AB9915}"/>
              </a:ext>
            </a:extLst>
          </p:cNvPr>
          <p:cNvSpPr txBox="1"/>
          <p:nvPr/>
        </p:nvSpPr>
        <p:spPr>
          <a:xfrm>
            <a:off x="4713108" y="410203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1.0%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164568-BB20-0249-A1B5-F1B7FA549DDF}"/>
              </a:ext>
            </a:extLst>
          </p:cNvPr>
          <p:cNvSpPr txBox="1"/>
          <p:nvPr/>
        </p:nvSpPr>
        <p:spPr>
          <a:xfrm>
            <a:off x="4713107" y="439183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1.5%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712E69-8857-AE45-BECB-43FE23A7AFDC}"/>
              </a:ext>
            </a:extLst>
          </p:cNvPr>
          <p:cNvSpPr txBox="1"/>
          <p:nvPr/>
        </p:nvSpPr>
        <p:spPr>
          <a:xfrm>
            <a:off x="4713107" y="459948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2.5%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C5E0A2-6EC3-BB4D-A9DA-F9BFCDFC10CB}"/>
              </a:ext>
            </a:extLst>
          </p:cNvPr>
          <p:cNvSpPr txBox="1"/>
          <p:nvPr/>
        </p:nvSpPr>
        <p:spPr>
          <a:xfrm>
            <a:off x="4713107" y="4798987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3.5%</a:t>
            </a:r>
          </a:p>
        </p:txBody>
      </p:sp>
    </p:spTree>
    <p:extLst>
      <p:ext uri="{BB962C8B-B14F-4D97-AF65-F5344CB8AC3E}">
        <p14:creationId xmlns:p14="http://schemas.microsoft.com/office/powerpoint/2010/main" val="1407413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2141</TotalTime>
  <Words>316</Words>
  <Application>Microsoft Macintosh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Space Weathering of Carbonaceous Asteroids</vt:lpstr>
      <vt:lpstr>A Bit on Space Weathering</vt:lpstr>
      <vt:lpstr>Reflectance of Carbonaceous Asteroids</vt:lpstr>
      <vt:lpstr>Space Weathering of Carbonaceous Asteroids</vt:lpstr>
      <vt:lpstr>Mixture Experiments</vt:lpstr>
      <vt:lpstr>Mixture Experiments</vt:lpstr>
      <vt:lpstr>Rayleigh Scattering</vt:lpstr>
      <vt:lpstr>The Case Against Rayleigh Scattering</vt:lpstr>
      <vt:lpstr>Future Work–Kerogenic Material</vt:lpstr>
      <vt:lpstr>PowerPoint Presentation</vt:lpstr>
    </vt:vector>
  </TitlesOfParts>
  <Company>Northern Arizona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Weathering of Carbonaceous Asteroids</dc:title>
  <dc:creator>OMNICAdmin</dc:creator>
  <cp:lastModifiedBy>Beau S Prince</cp:lastModifiedBy>
  <cp:revision>18</cp:revision>
  <dcterms:created xsi:type="dcterms:W3CDTF">2022-03-22T21:16:45Z</dcterms:created>
  <dcterms:modified xsi:type="dcterms:W3CDTF">2022-04-09T04:24:49Z</dcterms:modified>
</cp:coreProperties>
</file>